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10287000" cx="18288000"/>
  <p:notesSz cx="6858000" cy="9144000"/>
  <p:embeddedFontLst>
    <p:embeddedFont>
      <p:font typeface="Merriweather Sans"/>
      <p:regular r:id="rId23"/>
      <p:bold r:id="rId24"/>
      <p:italic r:id="rId25"/>
      <p:boldItalic r:id="rId26"/>
    </p:embeddedFont>
    <p:embeddedFont>
      <p:font typeface="Poppins"/>
      <p:bold r:id="rId27"/>
      <p:boldItalic r:id="rId28"/>
    </p:embeddedFont>
    <p:embeddedFont>
      <p:font typeface="Open Sans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ilC1Pl+EB6S23zqtS29iv6OQWh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Farhan Quadr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291AF2-18E4-4674-A3FF-17D6D01DBBAE}">
  <a:tblStyle styleId="{65291AF2-18E4-4674-A3FF-17D6D01DBBA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erriweatherSans-bold.fntdata"/><Relationship Id="rId23" Type="http://schemas.openxmlformats.org/officeDocument/2006/relationships/font" Target="fonts/Merriweather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erriweatherSans-boldItalic.fntdata"/><Relationship Id="rId25" Type="http://schemas.openxmlformats.org/officeDocument/2006/relationships/font" Target="fonts/MerriweatherSans-italic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bold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OpenSans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14T19:56:47.342">
    <p:pos x="981" y="609"/>
    <p:text>Should we mention how this is a within subjects design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hxWlXz4"/>
      </p:ext>
    </p:extLst>
  </p:cm>
  <p:cm authorId="0" idx="2" dt="2025-04-14T19:56:47.342">
    <p:pos x="981" y="609"/>
    <p:text>per Github guidance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BhxWlXz8"/>
      </p:ext>
    </p:extLst>
  </p:cm>
  <p:cm authorId="0" idx="3" dt="2025-04-14T15:08:01.676">
    <p:pos x="566" y="1317"/>
    <p:text>should this be past tense "we considered changing"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hwizNBs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3gWyihQDKnXlgEbJOicQxlXhewMECHJUAmWqtrDs5fc/edit?usp=sharing" TargetMode="External"/><Relationship Id="rId3" Type="http://schemas.openxmlformats.org/officeDocument/2006/relationships/hyperlink" Target="https://docs.google.com/document/d/16F4-q14oeCUYA5-Bs-7RXZzLtZjPf5X_R7fqc6AMHD0/edit?usp=sharing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bc1e3dba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4bc1e3dbaa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bc1e3db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4bc1e3dbaa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bc1e3dba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4bc1e3dbaa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b7eedf8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4b7eedf82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ba472cc3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https://docs.google.com/presentation/d/13gWyihQDKnXlgEbJOicQxlXhewMECHJUAmWqtrDs5fc/edit?usp=sharing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https://docs.google.com/document/d/16F4-q14oeCUYA5-Bs-7RXZzLtZjPf5X_R7fqc6AMHD0/edit?usp=sharing</a:t>
            </a:r>
            <a:r>
              <a:rPr lang="en-US"/>
              <a:t> </a:t>
            </a:r>
            <a:endParaRPr/>
          </a:p>
        </p:txBody>
      </p:sp>
      <p:sp>
        <p:nvSpPr>
          <p:cNvPr id="196" name="Google Shape;196;g34ba472cc33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ba472cc3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4ba472cc33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bc1e3db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4bc1e3dba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hyperlink" Target="https://docs.google.com/document/d/16F4-q14oeCUYA5-Bs-7RXZzLtZjPf5X_R7fqc6AMHD0/edit?usp=sharing" TargetMode="External"/><Relationship Id="rId6" Type="http://schemas.openxmlformats.org/officeDocument/2006/relationships/hyperlink" Target="https://docs.google.com/forms/d/1tdmQOJFIHyZqJRyztwSKCf_Yf1SjFj9gcXBYvPbrA_I/edit#responses" TargetMode="External"/><Relationship Id="rId7" Type="http://schemas.openxmlformats.org/officeDocument/2006/relationships/hyperlink" Target="https://docs.google.com/forms/d/1tdmQOJFIHyZqJRyztwSKCf_Yf1SjFj9gcXBYvPbrA_I/edit#responses" TargetMode="External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3.jp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3.jp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3.jp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4.jpg"/><Relationship Id="rId6" Type="http://schemas.openxmlformats.org/officeDocument/2006/relationships/image" Target="../media/image38.jpg"/><Relationship Id="rId7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Relationship Id="rId4" Type="http://schemas.openxmlformats.org/officeDocument/2006/relationships/image" Target="../media/image37.gif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10" Type="http://schemas.openxmlformats.org/officeDocument/2006/relationships/image" Target="../media/image43.png"/><Relationship Id="rId9" Type="http://schemas.openxmlformats.org/officeDocument/2006/relationships/image" Target="../media/image26.jpg"/><Relationship Id="rId5" Type="http://schemas.openxmlformats.org/officeDocument/2006/relationships/image" Target="../media/image9.png"/><Relationship Id="rId6" Type="http://schemas.openxmlformats.org/officeDocument/2006/relationships/image" Target="../media/image2.jpg"/><Relationship Id="rId7" Type="http://schemas.openxmlformats.org/officeDocument/2006/relationships/image" Target="../media/image7.png"/><Relationship Id="rId8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jpg"/><Relationship Id="rId4" Type="http://schemas.openxmlformats.org/officeDocument/2006/relationships/image" Target="../media/image9.png"/><Relationship Id="rId10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jpg"/><Relationship Id="rId4" Type="http://schemas.openxmlformats.org/officeDocument/2006/relationships/image" Target="../media/image9.png"/><Relationship Id="rId5" Type="http://schemas.openxmlformats.org/officeDocument/2006/relationships/image" Target="../media/image16.jp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21.gif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jpg"/><Relationship Id="rId10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8.jpg"/><Relationship Id="rId7" Type="http://schemas.openxmlformats.org/officeDocument/2006/relationships/image" Target="../media/image9.png"/><Relationship Id="rId8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3.png"/><Relationship Id="rId5" Type="http://schemas.openxmlformats.org/officeDocument/2006/relationships/image" Target="../media/image18.jpg"/><Relationship Id="rId6" Type="http://schemas.openxmlformats.org/officeDocument/2006/relationships/image" Target="../media/image9.png"/><Relationship Id="rId7" Type="http://schemas.openxmlformats.org/officeDocument/2006/relationships/image" Target="../media/image17.jp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3.png"/><Relationship Id="rId5" Type="http://schemas.openxmlformats.org/officeDocument/2006/relationships/image" Target="../media/image18.jpg"/><Relationship Id="rId6" Type="http://schemas.openxmlformats.org/officeDocument/2006/relationships/image" Target="../media/image9.png"/><Relationship Id="rId7" Type="http://schemas.openxmlformats.org/officeDocument/2006/relationships/image" Target="../media/image17.jp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24.jpg"/><Relationship Id="rId11" Type="http://schemas.openxmlformats.org/officeDocument/2006/relationships/image" Target="../media/image41.png"/><Relationship Id="rId10" Type="http://schemas.openxmlformats.org/officeDocument/2006/relationships/image" Target="../media/image27.png"/><Relationship Id="rId12" Type="http://schemas.openxmlformats.org/officeDocument/2006/relationships/image" Target="../media/image32.png"/><Relationship Id="rId9" Type="http://schemas.openxmlformats.org/officeDocument/2006/relationships/image" Target="../media/image31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0887" l="0" r="0" t="-20887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14475" y="19225"/>
            <a:ext cx="18288000" cy="10287000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944119" y="2940910"/>
            <a:ext cx="14399761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Coffee on Hold</a:t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13889746" y="2052717"/>
            <a:ext cx="2318451" cy="2647001"/>
          </a:xfrm>
          <a:custGeom>
            <a:rect b="b" l="l" r="r" t="t"/>
            <a:pathLst>
              <a:path extrusionOk="0" h="2647001" w="2318451">
                <a:moveTo>
                  <a:pt x="0" y="0"/>
                </a:moveTo>
                <a:lnTo>
                  <a:pt x="2318451" y="0"/>
                </a:lnTo>
                <a:lnTo>
                  <a:pt x="2318451" y="2647001"/>
                </a:lnTo>
                <a:lnTo>
                  <a:pt x="0" y="2647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3871011" y="5712685"/>
            <a:ext cx="10545978" cy="25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Should You Delay Your Morning Coffee?</a:t>
            </a:r>
            <a:endParaRPr/>
          </a:p>
          <a:p>
            <a:pPr indent="0" lvl="0" marL="0" marR="0" rtl="0" algn="ctr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DATASCI 241 Section 1 Spring 2025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Anni Yao | Farhan Quadri | Mala Ramakrishnan | Brian Wesche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99" u="sng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</a:t>
            </a:r>
            <a:r>
              <a:rPr b="1" i="0" lang="en-US" sz="18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b="1" i="0" lang="en-US" sz="1899" u="sng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Survey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99" u="sng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89" name="Google Shape;89;p1"/>
          <p:cNvSpPr/>
          <p:nvPr/>
        </p:nvSpPr>
        <p:spPr>
          <a:xfrm flipH="1">
            <a:off x="2241132" y="4494570"/>
            <a:ext cx="1783445" cy="2036179"/>
          </a:xfrm>
          <a:custGeom>
            <a:rect b="b" l="l" r="r" t="t"/>
            <a:pathLst>
              <a:path extrusionOk="0" h="2036179" w="1783445">
                <a:moveTo>
                  <a:pt x="1783444" y="0"/>
                </a:moveTo>
                <a:lnTo>
                  <a:pt x="0" y="0"/>
                </a:lnTo>
                <a:lnTo>
                  <a:pt x="0" y="2036179"/>
                </a:lnTo>
                <a:lnTo>
                  <a:pt x="1783444" y="2036179"/>
                </a:lnTo>
                <a:lnTo>
                  <a:pt x="178344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5048971" y="7106844"/>
            <a:ext cx="2761215" cy="2761215"/>
          </a:xfrm>
          <a:custGeom>
            <a:rect b="b" l="l" r="r" t="t"/>
            <a:pathLst>
              <a:path extrusionOk="0" h="2761215" w="2761215">
                <a:moveTo>
                  <a:pt x="0" y="0"/>
                </a:moveTo>
                <a:lnTo>
                  <a:pt x="2761215" y="0"/>
                </a:lnTo>
                <a:lnTo>
                  <a:pt x="2761215" y="2761215"/>
                </a:lnTo>
                <a:lnTo>
                  <a:pt x="0" y="2761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g34bc1e3dbaa_0_72"/>
          <p:cNvGrpSpPr/>
          <p:nvPr/>
        </p:nvGrpSpPr>
        <p:grpSpPr>
          <a:xfrm>
            <a:off x="14509741" y="230946"/>
            <a:ext cx="3493564" cy="4938353"/>
            <a:chOff x="0" y="0"/>
            <a:chExt cx="3267456" cy="4618736"/>
          </a:xfrm>
        </p:grpSpPr>
        <p:sp>
          <p:nvSpPr>
            <p:cNvPr id="272" name="Google Shape;272;g34bc1e3dbaa_0_72"/>
            <p:cNvSpPr/>
            <p:nvPr/>
          </p:nvSpPr>
          <p:spPr>
            <a:xfrm>
              <a:off x="0" y="0"/>
              <a:ext cx="3267456" cy="4618736"/>
            </a:xfrm>
            <a:custGeom>
              <a:rect b="b" l="l" r="r" t="t"/>
              <a:pathLst>
                <a:path extrusionOk="0"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10" t="0"/>
              </a:stretch>
            </a:blipFill>
            <a:ln>
              <a:noFill/>
            </a:ln>
          </p:spPr>
        </p:sp>
        <p:sp>
          <p:nvSpPr>
            <p:cNvPr id="273" name="Google Shape;273;g34bc1e3dbaa_0_72"/>
            <p:cNvSpPr/>
            <p:nvPr/>
          </p:nvSpPr>
          <p:spPr>
            <a:xfrm>
              <a:off x="144163" y="140959"/>
              <a:ext cx="2993427" cy="4317015"/>
            </a:xfrm>
            <a:custGeom>
              <a:rect b="b" l="l" r="r" t="t"/>
              <a:pathLst>
                <a:path extrusionOk="0"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029" l="0" r="0" t="-2039"/>
              </a:stretch>
            </a:blipFill>
            <a:ln>
              <a:noFill/>
            </a:ln>
          </p:spPr>
        </p:sp>
      </p:grpSp>
      <p:sp>
        <p:nvSpPr>
          <p:cNvPr id="274" name="Google Shape;274;g34bc1e3dbaa_0_72"/>
          <p:cNvSpPr txBox="1"/>
          <p:nvPr/>
        </p:nvSpPr>
        <p:spPr>
          <a:xfrm>
            <a:off x="607400" y="1097499"/>
            <a:ext cx="1404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Flow Diagram of Participants for in Network Cohort</a:t>
            </a:r>
            <a:endParaRPr sz="1200"/>
          </a:p>
        </p:txBody>
      </p:sp>
      <p:sp>
        <p:nvSpPr>
          <p:cNvPr id="275" name="Google Shape;275;g34bc1e3dbaa_0_72"/>
          <p:cNvSpPr/>
          <p:nvPr/>
        </p:nvSpPr>
        <p:spPr>
          <a:xfrm>
            <a:off x="1960241" y="1837271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g34bc1e3dbaa_0_72"/>
          <p:cNvSpPr txBox="1"/>
          <p:nvPr/>
        </p:nvSpPr>
        <p:spPr>
          <a:xfrm>
            <a:off x="607400" y="2202588"/>
            <a:ext cx="133200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“In Network” participants were defined as study participants that were enrolled from our group’s personal social/professional networks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44 individuals participated in the study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Selection criteria: individuals must drink a least 4 cups of coffee/week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time window to assign control and treatment groups (&lt;=30 mins qualified to be in the control group, &gt;60 mins and &lt;= 3 hours qualified as treatment group)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g34bc1e3dbaa_0_72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g34bc1e3dbaa_0_72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79" name="Google Shape;279;g34bc1e3dbaa_0_72"/>
          <p:cNvSpPr txBox="1"/>
          <p:nvPr/>
        </p:nvSpPr>
        <p:spPr>
          <a:xfrm>
            <a:off x="6693953" y="4095700"/>
            <a:ext cx="2676300" cy="933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participants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= 44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4bc1e3dbaa_0_72"/>
          <p:cNvSpPr txBox="1"/>
          <p:nvPr/>
        </p:nvSpPr>
        <p:spPr>
          <a:xfrm>
            <a:off x="6457550" y="5527388"/>
            <a:ext cx="3149100" cy="1109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Participants meet selection criteria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= 41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4bc1e3dbaa_0_72"/>
          <p:cNvSpPr txBox="1"/>
          <p:nvPr/>
        </p:nvSpPr>
        <p:spPr>
          <a:xfrm>
            <a:off x="2764175" y="8692275"/>
            <a:ext cx="2676300" cy="933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Treatment group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= 16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4bc1e3dbaa_0_72"/>
          <p:cNvSpPr txBox="1"/>
          <p:nvPr/>
        </p:nvSpPr>
        <p:spPr>
          <a:xfrm>
            <a:off x="6693954" y="8692275"/>
            <a:ext cx="2676300" cy="933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= 20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4bc1e3dbaa_0_72"/>
          <p:cNvSpPr txBox="1"/>
          <p:nvPr/>
        </p:nvSpPr>
        <p:spPr>
          <a:xfrm>
            <a:off x="11129209" y="8692275"/>
            <a:ext cx="2676300" cy="933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Participants in both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= 8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4bc1e3dbaa_0_72"/>
          <p:cNvSpPr txBox="1"/>
          <p:nvPr/>
        </p:nvSpPr>
        <p:spPr>
          <a:xfrm>
            <a:off x="6457550" y="7135788"/>
            <a:ext cx="3149100" cy="933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Participants meet time window criteria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= 36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g34bc1e3dbaa_0_72"/>
          <p:cNvCxnSpPr>
            <a:stCxn id="279" idx="2"/>
            <a:endCxn id="280" idx="0"/>
          </p:cNvCxnSpPr>
          <p:nvPr/>
        </p:nvCxnSpPr>
        <p:spPr>
          <a:xfrm>
            <a:off x="8032103" y="5028700"/>
            <a:ext cx="0" cy="49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86" name="Google Shape;286;g34bc1e3dbaa_0_72"/>
          <p:cNvCxnSpPr>
            <a:stCxn id="280" idx="2"/>
            <a:endCxn id="284" idx="0"/>
          </p:cNvCxnSpPr>
          <p:nvPr/>
        </p:nvCxnSpPr>
        <p:spPr>
          <a:xfrm>
            <a:off x="8032100" y="6637088"/>
            <a:ext cx="0" cy="49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g34bc1e3dbaa_0_72"/>
          <p:cNvCxnSpPr>
            <a:stCxn id="284" idx="2"/>
            <a:endCxn id="282" idx="0"/>
          </p:cNvCxnSpPr>
          <p:nvPr/>
        </p:nvCxnSpPr>
        <p:spPr>
          <a:xfrm>
            <a:off x="8032100" y="8068788"/>
            <a:ext cx="0" cy="623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g34bc1e3dbaa_0_72"/>
          <p:cNvCxnSpPr/>
          <p:nvPr/>
        </p:nvCxnSpPr>
        <p:spPr>
          <a:xfrm rot="10800000">
            <a:off x="4124975" y="8381225"/>
            <a:ext cx="388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g34bc1e3dbaa_0_72"/>
          <p:cNvCxnSpPr>
            <a:stCxn id="281" idx="0"/>
          </p:cNvCxnSpPr>
          <p:nvPr/>
        </p:nvCxnSpPr>
        <p:spPr>
          <a:xfrm flipH="1" rot="10800000">
            <a:off x="4102325" y="8381175"/>
            <a:ext cx="42000" cy="311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g34bc1e3dbaa_0_72"/>
          <p:cNvCxnSpPr/>
          <p:nvPr/>
        </p:nvCxnSpPr>
        <p:spPr>
          <a:xfrm>
            <a:off x="8032100" y="8381225"/>
            <a:ext cx="4373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1" name="Google Shape;291;g34bc1e3dbaa_0_72"/>
          <p:cNvCxnSpPr>
            <a:endCxn id="283" idx="0"/>
          </p:cNvCxnSpPr>
          <p:nvPr/>
        </p:nvCxnSpPr>
        <p:spPr>
          <a:xfrm>
            <a:off x="12347359" y="8322975"/>
            <a:ext cx="120000" cy="369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7"/>
          <p:cNvGrpSpPr/>
          <p:nvPr/>
        </p:nvGrpSpPr>
        <p:grpSpPr>
          <a:xfrm>
            <a:off x="14461991" y="209346"/>
            <a:ext cx="3493668" cy="4938499"/>
            <a:chOff x="0" y="0"/>
            <a:chExt cx="3267456" cy="4618736"/>
          </a:xfrm>
        </p:grpSpPr>
        <p:sp>
          <p:nvSpPr>
            <p:cNvPr id="297" name="Google Shape;297;p7"/>
            <p:cNvSpPr/>
            <p:nvPr/>
          </p:nvSpPr>
          <p:spPr>
            <a:xfrm>
              <a:off x="0" y="0"/>
              <a:ext cx="3267456" cy="4618736"/>
            </a:xfrm>
            <a:custGeom>
              <a:rect b="b" l="l" r="r" t="t"/>
              <a:pathLst>
                <a:path extrusionOk="0"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3" r="-2" t="0"/>
              </a:stretch>
            </a:blipFill>
            <a:ln>
              <a:noFill/>
            </a:ln>
          </p:spPr>
        </p:sp>
        <p:sp>
          <p:nvSpPr>
            <p:cNvPr id="298" name="Google Shape;298;p7"/>
            <p:cNvSpPr/>
            <p:nvPr/>
          </p:nvSpPr>
          <p:spPr>
            <a:xfrm>
              <a:off x="144163" y="140959"/>
              <a:ext cx="2993427" cy="4317015"/>
            </a:xfrm>
            <a:custGeom>
              <a:rect b="b" l="l" r="r" t="t"/>
              <a:pathLst>
                <a:path extrusionOk="0"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035" l="0" r="0" t="-2036"/>
              </a:stretch>
            </a:blipFill>
            <a:ln>
              <a:noFill/>
            </a:ln>
          </p:spPr>
        </p:sp>
      </p:grpSp>
      <p:sp>
        <p:nvSpPr>
          <p:cNvPr id="299" name="Google Shape;299;p7"/>
          <p:cNvSpPr txBox="1"/>
          <p:nvPr/>
        </p:nvSpPr>
        <p:spPr>
          <a:xfrm>
            <a:off x="607400" y="1097499"/>
            <a:ext cx="140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Analysis and Results - </a:t>
            </a:r>
            <a:r>
              <a:rPr lang="en-US" sz="5000">
                <a:solidFill>
                  <a:srgbClr val="FFFFFF"/>
                </a:solidFill>
              </a:rPr>
              <a:t>in Network Cohort</a:t>
            </a:r>
            <a:endParaRPr/>
          </a:p>
        </p:txBody>
      </p:sp>
      <p:sp>
        <p:nvSpPr>
          <p:cNvPr id="300" name="Google Shape;300;p7"/>
          <p:cNvSpPr/>
          <p:nvPr/>
        </p:nvSpPr>
        <p:spPr>
          <a:xfrm>
            <a:off x="1607816" y="1866996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7"/>
          <p:cNvSpPr txBox="1"/>
          <p:nvPr/>
        </p:nvSpPr>
        <p:spPr>
          <a:xfrm>
            <a:off x="496275" y="2232725"/>
            <a:ext cx="133200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“In Network” participants were defined as study participants that were enrolled from our group’s personal social/professional networks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44 individuals participated in the study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 n =20, treatment n = 16 (5 were disqualified). 8 were in both control and treatment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7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10/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pic>
        <p:nvPicPr>
          <p:cNvPr id="304" name="Google Shape;304;p7" title="5213cd51-20ad-418e-b7c5-e7237ac8dfb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4438" y="5267000"/>
            <a:ext cx="5047530" cy="39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 title="1ffa2101-1248-4511-b310-bdff48373949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03230" y="5267000"/>
            <a:ext cx="5152322" cy="39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"/>
          <p:cNvSpPr txBox="1"/>
          <p:nvPr/>
        </p:nvSpPr>
        <p:spPr>
          <a:xfrm>
            <a:off x="9086738" y="9266625"/>
            <a:ext cx="26811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Mean = 12.1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 txBox="1"/>
          <p:nvPr/>
        </p:nvSpPr>
        <p:spPr>
          <a:xfrm>
            <a:off x="14460288" y="9266625"/>
            <a:ext cx="26811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Mean = 11.4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 txBox="1"/>
          <p:nvPr/>
        </p:nvSpPr>
        <p:spPr>
          <a:xfrm>
            <a:off x="417025" y="5267000"/>
            <a:ext cx="6796200" cy="4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ATE for between-subjects comparison (n = 36): -0.7 (unpaired  t-test, &lt;0.05)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ATE for paired differences comparison (n = 8):  -0.4 (paired sample t-test, &lt;0.05)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observed a small decrease in the alert index score when delaying coffee consumption by 2 hours after waking up, but this was not statistically significant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Cohen’s d was 0.28 (assuming this would stay the same as we increase the sample size), our power analysis revealed for a treatment effect size of 0.2, we would need ~390 individuals for &gt;80% power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Increasing our sample size and re-running the significance tests would provide a more precise answer to the hypotheses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g34bc1e3dbaa_0_21"/>
          <p:cNvGrpSpPr/>
          <p:nvPr/>
        </p:nvGrpSpPr>
        <p:grpSpPr>
          <a:xfrm>
            <a:off x="14461991" y="209346"/>
            <a:ext cx="3493564" cy="4938353"/>
            <a:chOff x="0" y="0"/>
            <a:chExt cx="3267456" cy="4618736"/>
          </a:xfrm>
        </p:grpSpPr>
        <p:sp>
          <p:nvSpPr>
            <p:cNvPr id="314" name="Google Shape;314;g34bc1e3dbaa_0_21"/>
            <p:cNvSpPr/>
            <p:nvPr/>
          </p:nvSpPr>
          <p:spPr>
            <a:xfrm>
              <a:off x="0" y="0"/>
              <a:ext cx="3267456" cy="4618736"/>
            </a:xfrm>
            <a:custGeom>
              <a:rect b="b" l="l" r="r" t="t"/>
              <a:pathLst>
                <a:path extrusionOk="0"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10" t="0"/>
              </a:stretch>
            </a:blipFill>
            <a:ln>
              <a:noFill/>
            </a:ln>
          </p:spPr>
        </p:sp>
        <p:sp>
          <p:nvSpPr>
            <p:cNvPr id="315" name="Google Shape;315;g34bc1e3dbaa_0_21"/>
            <p:cNvSpPr/>
            <p:nvPr/>
          </p:nvSpPr>
          <p:spPr>
            <a:xfrm>
              <a:off x="144163" y="140959"/>
              <a:ext cx="2993427" cy="4317015"/>
            </a:xfrm>
            <a:custGeom>
              <a:rect b="b" l="l" r="r" t="t"/>
              <a:pathLst>
                <a:path extrusionOk="0"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029" l="0" r="0" t="-2039"/>
              </a:stretch>
            </a:blipFill>
            <a:ln>
              <a:noFill/>
            </a:ln>
          </p:spPr>
        </p:sp>
      </p:grpSp>
      <p:sp>
        <p:nvSpPr>
          <p:cNvPr id="316" name="Google Shape;316;g34bc1e3dbaa_0_21"/>
          <p:cNvSpPr txBox="1"/>
          <p:nvPr/>
        </p:nvSpPr>
        <p:spPr>
          <a:xfrm>
            <a:off x="607400" y="1097499"/>
            <a:ext cx="140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Analysis and Results - </a:t>
            </a:r>
            <a:r>
              <a:rPr lang="en-US" sz="5000">
                <a:solidFill>
                  <a:srgbClr val="FFFFFF"/>
                </a:solidFill>
              </a:rPr>
              <a:t>i</a:t>
            </a:r>
            <a:r>
              <a:rPr lang="en-US" sz="5000">
                <a:solidFill>
                  <a:srgbClr val="FFFFFF"/>
                </a:solidFill>
              </a:rPr>
              <a:t>n Network Cohort</a:t>
            </a:r>
            <a:endParaRPr/>
          </a:p>
        </p:txBody>
      </p:sp>
      <p:sp>
        <p:nvSpPr>
          <p:cNvPr id="317" name="Google Shape;317;g34bc1e3dbaa_0_21"/>
          <p:cNvSpPr/>
          <p:nvPr/>
        </p:nvSpPr>
        <p:spPr>
          <a:xfrm>
            <a:off x="2036441" y="1837271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g34bc1e3dbaa_0_21"/>
          <p:cNvSpPr txBox="1"/>
          <p:nvPr/>
        </p:nvSpPr>
        <p:spPr>
          <a:xfrm>
            <a:off x="607400" y="2389375"/>
            <a:ext cx="13320000" cy="6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Performed a basic linear regression to gain more insight into the relationships between alert scores and other data collected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Results for alert index score as 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dependent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variable: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Overall, we observe that drinking 2 or 3 cups of coffee raised the alert score (0.6 and 1.2 respectively), surveying at a later time had 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slightly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lower alert scores, and the treatment group (delay coffee for 2 hours) had slightly lower alert score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None of the predictor variables from the regression were statistically significant, so increasing sample size and re-running a linear regression better help 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the relationships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g34bc1e3dbaa_0_21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g34bc1e3dbaa_0_21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graphicFrame>
        <p:nvGraphicFramePr>
          <p:cNvPr id="321" name="Google Shape;321;g34bc1e3dbaa_0_21"/>
          <p:cNvGraphicFramePr/>
          <p:nvPr/>
        </p:nvGraphicFramePr>
        <p:xfrm>
          <a:off x="4717475" y="368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{65291AF2-18E4-4674-A3FF-17D6D01DBBAE}</a:tableStyleId>
              </a:tblPr>
              <a:tblGrid>
                <a:gridCol w="2153675"/>
                <a:gridCol w="1367100"/>
                <a:gridCol w="1161100"/>
              </a:tblGrid>
              <a:tr h="44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Predictor Variable</a:t>
                      </a:r>
                      <a:endParaRPr b="1"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Coefficient</a:t>
                      </a:r>
                      <a:endParaRPr b="1"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P-value</a:t>
                      </a:r>
                      <a:endParaRPr b="1"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44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Intercept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13.0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44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cups of coffee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44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cups of coffee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44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Treatment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-0.6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44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Survey time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22" name="Google Shape;322;g34bc1e3dbaa_0_21"/>
          <p:cNvSpPr txBox="1"/>
          <p:nvPr/>
        </p:nvSpPr>
        <p:spPr>
          <a:xfrm>
            <a:off x="5365600" y="6404050"/>
            <a:ext cx="6954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R-squared: 0.07, adjusted R-squared = -0.07 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bc1e3dbaa_0_36"/>
          <p:cNvSpPr txBox="1"/>
          <p:nvPr/>
        </p:nvSpPr>
        <p:spPr>
          <a:xfrm>
            <a:off x="1188600" y="858449"/>
            <a:ext cx="140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Analysis and Results </a:t>
            </a:r>
            <a:r>
              <a:rPr lang="en-US" sz="5000">
                <a:solidFill>
                  <a:srgbClr val="FFFFFF"/>
                </a:solidFill>
              </a:rPr>
              <a:t>- Third Party Panel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28" name="Google Shape;328;g34bc1e3dbaa_0_36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g34bc1e3dbaa_0_36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330" name="Google Shape;330;g34bc1e3dbaa_0_36"/>
          <p:cNvSpPr txBox="1"/>
          <p:nvPr/>
        </p:nvSpPr>
        <p:spPr>
          <a:xfrm>
            <a:off x="997375" y="2011125"/>
            <a:ext cx="1332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“Third Party Panel” participants are defined as study participants that were enrolled from a paid panel provider, Prolific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115 total respondents, but 44 who properly complied and met the screening criteria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Selection criteria: individuals must drink a least 4 cups of coffee/week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Compliance with the timing of drinking coffee at 20 minutes and 2 hours of waking up was an issue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Calculated a composite alertness score for the dependent variable (average of three metrics), and took the difference between day 2 and day 1.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g34bc1e3dbaa_0_36"/>
          <p:cNvSpPr txBox="1"/>
          <p:nvPr/>
        </p:nvSpPr>
        <p:spPr>
          <a:xfrm>
            <a:off x="868075" y="4487963"/>
            <a:ext cx="133200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ran a Welch Two Sample t-test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against day 1 and day 2 alertness score, and it came back not statistically significant, with a p-value of 0.6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histogram of differences shows a symmetrical distribution centered at 0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Controlling for coffee amount shows stat sig at 4+ cups, however only 1 participant met that so results are not usable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g34bc1e3dbaa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075" y="7159100"/>
            <a:ext cx="7168774" cy="26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4bc1e3dbaa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1600" y="6055950"/>
            <a:ext cx="6630899" cy="3991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4bc1e3dbaa_0_36"/>
          <p:cNvSpPr/>
          <p:nvPr/>
        </p:nvSpPr>
        <p:spPr>
          <a:xfrm>
            <a:off x="2913791" y="1586471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9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grpSp>
        <p:nvGrpSpPr>
          <p:cNvPr id="341" name="Google Shape;341;p9"/>
          <p:cNvGrpSpPr/>
          <p:nvPr/>
        </p:nvGrpSpPr>
        <p:grpSpPr>
          <a:xfrm>
            <a:off x="13522268" y="2257933"/>
            <a:ext cx="4520852" cy="7250954"/>
            <a:chOff x="0" y="0"/>
            <a:chExt cx="3267456" cy="4618736"/>
          </a:xfrm>
        </p:grpSpPr>
        <p:sp>
          <p:nvSpPr>
            <p:cNvPr id="342" name="Google Shape;342;p9"/>
            <p:cNvSpPr/>
            <p:nvPr/>
          </p:nvSpPr>
          <p:spPr>
            <a:xfrm>
              <a:off x="0" y="0"/>
              <a:ext cx="3267456" cy="4618736"/>
            </a:xfrm>
            <a:custGeom>
              <a:rect b="b" l="l" r="r" t="t"/>
              <a:pathLst>
                <a:path extrusionOk="0"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3" r="-2" t="0"/>
              </a:stretch>
            </a:blipFill>
            <a:ln>
              <a:noFill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144163" y="140959"/>
              <a:ext cx="2993427" cy="4317015"/>
            </a:xfrm>
            <a:custGeom>
              <a:rect b="b" l="l" r="r" t="t"/>
              <a:pathLst>
                <a:path extrusionOk="0"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035" l="0" r="0" t="-2036"/>
              </a:stretch>
            </a:blipFill>
            <a:ln>
              <a:noFill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11220049" y="528463"/>
            <a:ext cx="3068795" cy="4922187"/>
            <a:chOff x="0" y="0"/>
            <a:chExt cx="3267456" cy="4618736"/>
          </a:xfrm>
        </p:grpSpPr>
        <p:sp>
          <p:nvSpPr>
            <p:cNvPr id="345" name="Google Shape;345;p9"/>
            <p:cNvSpPr/>
            <p:nvPr/>
          </p:nvSpPr>
          <p:spPr>
            <a:xfrm>
              <a:off x="0" y="0"/>
              <a:ext cx="3267456" cy="4618736"/>
            </a:xfrm>
            <a:custGeom>
              <a:rect b="b" l="l" r="r" t="t"/>
              <a:pathLst>
                <a:path extrusionOk="0"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3" r="-2" t="0"/>
              </a:stretch>
            </a:blipFill>
            <a:ln>
              <a:noFill/>
            </a:ln>
          </p:spPr>
        </p:sp>
        <p:sp>
          <p:nvSpPr>
            <p:cNvPr id="346" name="Google Shape;346;p9"/>
            <p:cNvSpPr/>
            <p:nvPr/>
          </p:nvSpPr>
          <p:spPr>
            <a:xfrm>
              <a:off x="144163" y="140959"/>
              <a:ext cx="2993427" cy="4317015"/>
            </a:xfrm>
            <a:custGeom>
              <a:rect b="b" l="l" r="r" t="t"/>
              <a:pathLst>
                <a:path extrusionOk="0"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035" l="0" r="0" t="-2036"/>
              </a:stretch>
            </a:blipFill>
            <a:ln>
              <a:noFill/>
            </a:ln>
          </p:spPr>
        </p:sp>
      </p:grpSp>
      <p:sp>
        <p:nvSpPr>
          <p:cNvPr id="347" name="Google Shape;347;p9"/>
          <p:cNvSpPr/>
          <p:nvPr/>
        </p:nvSpPr>
        <p:spPr>
          <a:xfrm>
            <a:off x="1890968" y="2093710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9"/>
          <p:cNvSpPr txBox="1"/>
          <p:nvPr/>
        </p:nvSpPr>
        <p:spPr>
          <a:xfrm>
            <a:off x="413150" y="2828100"/>
            <a:ext cx="10806900" cy="6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236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9"/>
              <a:buFont typeface="Open Sans"/>
              <a:buChar char="●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experiment was designed to determine if delaying coffee after waking up vs drinking it closer to waking up would lead to more alertness and increased energy levels</a:t>
            </a:r>
            <a:endParaRPr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236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9"/>
              <a:buFont typeface="Open Sans"/>
              <a:buChar char="●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Operationalized this concept by defining control and treatment groups</a:t>
            </a:r>
            <a:endParaRPr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236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9"/>
              <a:buFont typeface="Open Sans"/>
              <a:buChar char="●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Created survey to assess participants 6 hours after waking up</a:t>
            </a:r>
            <a:endParaRPr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236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9"/>
              <a:buFont typeface="Open Sans"/>
              <a:buChar char="●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total of 44 participants were in our in-network experiment</a:t>
            </a:r>
            <a:endParaRPr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Cleaned the data and applied some “fuzzy” time windows to account for some non-compliant data</a:t>
            </a:r>
            <a:endParaRPr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236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9"/>
              <a:buFont typeface="Open Sans"/>
              <a:buChar char="●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calculated treatment effects for between subjects and paired differences were not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statistically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significant and did not find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statistically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significant predictor variables in the regression analysis.  This was true across both respondent pools.</a:t>
            </a:r>
            <a:endParaRPr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236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9"/>
              <a:buFont typeface="Open Sans"/>
              <a:buChar char="●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Overall this is an interesting result but there is some hesitation on fully accepting this result due to low sample size</a:t>
            </a:r>
            <a:endParaRPr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236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9"/>
              <a:buFont typeface="Open Sans"/>
              <a:buChar char="●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Increasing the sample size could lead a more precise answer with confidence</a:t>
            </a:r>
            <a:endParaRPr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9"/>
          <p:cNvSpPr txBox="1"/>
          <p:nvPr/>
        </p:nvSpPr>
        <p:spPr>
          <a:xfrm>
            <a:off x="1164055" y="1104298"/>
            <a:ext cx="13539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/>
          <p:nvPr/>
        </p:nvSpPr>
        <p:spPr>
          <a:xfrm>
            <a:off x="-7620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218" l="0" r="0" t="-6218"/>
            </a:stretch>
          </a:blipFill>
          <a:ln>
            <a:noFill/>
          </a:ln>
        </p:spPr>
      </p:sp>
      <p:sp>
        <p:nvSpPr>
          <p:cNvPr id="355" name="Google Shape;355;p10"/>
          <p:cNvSpPr txBox="1"/>
          <p:nvPr/>
        </p:nvSpPr>
        <p:spPr>
          <a:xfrm>
            <a:off x="1055576" y="3695700"/>
            <a:ext cx="15719647" cy="2337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  <p:sp>
        <p:nvSpPr>
          <p:cNvPr id="356" name="Google Shape;356;p10"/>
          <p:cNvSpPr/>
          <p:nvPr/>
        </p:nvSpPr>
        <p:spPr>
          <a:xfrm>
            <a:off x="1821975" y="2928238"/>
            <a:ext cx="13868400" cy="4191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10" title="33a5d563b09c60db33a18a6be523c8a6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388" y="0"/>
            <a:ext cx="4035575" cy="40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0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10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-12" y="1692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079" l="-12359" r="0" t="-22749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2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803933" y="3546685"/>
            <a:ext cx="3230540" cy="3227515"/>
            <a:chOff x="0" y="0"/>
            <a:chExt cx="3255264" cy="3252216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4" r="-14" t="0"/>
              </a:stretch>
            </a:blip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17243" r="-5900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5620464" y="3546685"/>
            <a:ext cx="3230540" cy="3227515"/>
            <a:chOff x="0" y="0"/>
            <a:chExt cx="3255264" cy="3252216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4" r="-14" t="0"/>
              </a:stretch>
            </a:blip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9436996" y="3546685"/>
            <a:ext cx="3230524" cy="3227499"/>
            <a:chOff x="0" y="0"/>
            <a:chExt cx="3255264" cy="3252216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4" r="-14" t="0"/>
              </a:stretch>
            </a:blip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3253527" y="3546685"/>
            <a:ext cx="3230540" cy="3227515"/>
            <a:chOff x="0" y="0"/>
            <a:chExt cx="3255264" cy="3252216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4" r="-14" t="0"/>
              </a:stretch>
            </a:blipFill>
            <a:ln>
              <a:noFill/>
            </a:ln>
          </p:spPr>
        </p:sp>
        <p:sp>
          <p:nvSpPr>
            <p:cNvPr id="111" name="Google Shape;111;p2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2"/>
          <p:cNvSpPr txBox="1"/>
          <p:nvPr/>
        </p:nvSpPr>
        <p:spPr>
          <a:xfrm>
            <a:off x="5133711" y="1614018"/>
            <a:ext cx="8020579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W241 Group (Optional slide if you want to post your picture here) 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7803487" y="2829516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 txBox="1"/>
          <p:nvPr/>
        </p:nvSpPr>
        <p:spPr>
          <a:xfrm>
            <a:off x="2216464" y="7132100"/>
            <a:ext cx="2405477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Anni Yao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6032996" y="7160041"/>
            <a:ext cx="2405477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Farhan Quadri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9848173" y="7160041"/>
            <a:ext cx="2405477" cy="763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Mala Ramakrishnan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13712556" y="7187980"/>
            <a:ext cx="2405477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Brian Wesche</a:t>
            </a:r>
            <a:endParaRPr/>
          </a:p>
        </p:txBody>
      </p:sp>
      <p:pic>
        <p:nvPicPr>
          <p:cNvPr id="118" name="Google Shape;118;p2" title="Screenshot 2025-04-12 at 8.00.24 AM.png"/>
          <p:cNvPicPr preferRelativeResize="0"/>
          <p:nvPr/>
        </p:nvPicPr>
        <p:blipFill rotWithShape="1">
          <a:blip r:embed="rId8">
            <a:alphaModFix/>
          </a:blip>
          <a:srcRect b="13532" l="0" r="0" t="0"/>
          <a:stretch/>
        </p:blipFill>
        <p:spPr>
          <a:xfrm>
            <a:off x="9614675" y="3686950"/>
            <a:ext cx="2897762" cy="289875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9">
            <a:alphaModFix/>
          </a:blip>
          <a:srcRect b="8696" l="14964" r="10140" t="4339"/>
          <a:stretch/>
        </p:blipFill>
        <p:spPr>
          <a:xfrm>
            <a:off x="5759550" y="3686950"/>
            <a:ext cx="2952349" cy="28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15212" y="3695121"/>
            <a:ext cx="2897750" cy="288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079" l="-12359" r="0" t="-22749"/>
            </a:stretch>
          </a:blipFill>
          <a:ln>
            <a:noFill/>
          </a:ln>
        </p:spPr>
      </p:sp>
      <p:grpSp>
        <p:nvGrpSpPr>
          <p:cNvPr id="126" name="Google Shape;126;p3"/>
          <p:cNvGrpSpPr/>
          <p:nvPr/>
        </p:nvGrpSpPr>
        <p:grpSpPr>
          <a:xfrm>
            <a:off x="13198049" y="1647990"/>
            <a:ext cx="3411577" cy="3408383"/>
            <a:chOff x="0" y="0"/>
            <a:chExt cx="3255264" cy="3252216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4" r="-14" t="0"/>
              </a:stretch>
            </a:blipFill>
            <a:ln>
              <a:noFill/>
            </a:ln>
          </p:spPr>
        </p:sp>
        <p:sp>
          <p:nvSpPr>
            <p:cNvPr id="128" name="Google Shape;128;p3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-3464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9564933" y="1647990"/>
            <a:ext cx="3411577" cy="3408383"/>
            <a:chOff x="0" y="0"/>
            <a:chExt cx="3255264" cy="3252216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4" r="-14" t="0"/>
              </a:stretch>
            </a:blipFill>
            <a:ln>
              <a:noFill/>
            </a:ln>
          </p:spPr>
        </p:sp>
        <p:sp>
          <p:nvSpPr>
            <p:cNvPr id="131" name="Google Shape;131;p3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8883" l="0" r="0" t="-8884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3"/>
          <p:cNvGrpSpPr/>
          <p:nvPr/>
        </p:nvGrpSpPr>
        <p:grpSpPr>
          <a:xfrm>
            <a:off x="13169809" y="5292496"/>
            <a:ext cx="3411577" cy="3408383"/>
            <a:chOff x="0" y="0"/>
            <a:chExt cx="3255264" cy="3252216"/>
          </a:xfrm>
        </p:grpSpPr>
        <p:sp>
          <p:nvSpPr>
            <p:cNvPr id="133" name="Google Shape;133;p3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4" r="-14" t="0"/>
              </a:stretch>
            </a:blipFill>
            <a:ln>
              <a:noFill/>
            </a:ln>
          </p:spPr>
        </p:sp>
        <p:sp>
          <p:nvSpPr>
            <p:cNvPr id="134" name="Google Shape;134;p3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0177" r="-3844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9536692" y="5292496"/>
            <a:ext cx="3411577" cy="3408383"/>
            <a:chOff x="0" y="0"/>
            <a:chExt cx="3255264" cy="3252216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4" r="-14" t="0"/>
              </a:stretch>
            </a:blipFill>
            <a:ln>
              <a:noFill/>
            </a:ln>
          </p:spPr>
        </p:sp>
        <p:sp>
          <p:nvSpPr>
            <p:cNvPr id="137" name="Google Shape;137;p3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5739" l="0" r="0" t="-2573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3"/>
          <p:cNvSpPr txBox="1"/>
          <p:nvPr/>
        </p:nvSpPr>
        <p:spPr>
          <a:xfrm>
            <a:off x="2098278" y="1677303"/>
            <a:ext cx="6758361" cy="870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Overview</a:t>
            </a:r>
            <a:endParaRPr/>
          </a:p>
        </p:txBody>
      </p:sp>
      <p:sp>
        <p:nvSpPr>
          <p:cNvPr id="139" name="Google Shape;139;p3"/>
          <p:cNvSpPr/>
          <p:nvPr/>
        </p:nvSpPr>
        <p:spPr>
          <a:xfrm>
            <a:off x="2098278" y="2669716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2"/>
                </a:lnTo>
                <a:lnTo>
                  <a:pt x="0" y="164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0" name="Google Shape;140;p3"/>
          <p:cNvGrpSpPr/>
          <p:nvPr/>
        </p:nvGrpSpPr>
        <p:grpSpPr>
          <a:xfrm>
            <a:off x="2098278" y="3556592"/>
            <a:ext cx="677751" cy="677751"/>
            <a:chOff x="0" y="0"/>
            <a:chExt cx="812800" cy="812800"/>
          </a:xfrm>
        </p:grpSpPr>
        <p:sp>
          <p:nvSpPr>
            <p:cNvPr id="141" name="Google Shape;141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3"/>
          <p:cNvSpPr txBox="1"/>
          <p:nvPr/>
        </p:nvSpPr>
        <p:spPr>
          <a:xfrm>
            <a:off x="3118929" y="3723065"/>
            <a:ext cx="6025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Introduction, Background, and Hypothesis  </a:t>
            </a:r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2189098" y="3732590"/>
            <a:ext cx="496110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2098278" y="4701165"/>
            <a:ext cx="677751" cy="677751"/>
            <a:chOff x="0" y="0"/>
            <a:chExt cx="812800" cy="812800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"/>
          <p:cNvSpPr txBox="1"/>
          <p:nvPr/>
        </p:nvSpPr>
        <p:spPr>
          <a:xfrm>
            <a:off x="2189098" y="4877163"/>
            <a:ext cx="496110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grpSp>
        <p:nvGrpSpPr>
          <p:cNvPr id="149" name="Google Shape;149;p3"/>
          <p:cNvGrpSpPr/>
          <p:nvPr/>
        </p:nvGrpSpPr>
        <p:grpSpPr>
          <a:xfrm>
            <a:off x="2098278" y="5845738"/>
            <a:ext cx="677751" cy="677751"/>
            <a:chOff x="0" y="0"/>
            <a:chExt cx="812800" cy="812800"/>
          </a:xfrm>
        </p:grpSpPr>
        <p:sp>
          <p:nvSpPr>
            <p:cNvPr id="150" name="Google Shape;150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3"/>
          <p:cNvSpPr txBox="1"/>
          <p:nvPr/>
        </p:nvSpPr>
        <p:spPr>
          <a:xfrm>
            <a:off x="3118929" y="4863231"/>
            <a:ext cx="5737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Experimental and Measurement Design 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2189098" y="6021736"/>
            <a:ext cx="496110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grpSp>
        <p:nvGrpSpPr>
          <p:cNvPr id="154" name="Google Shape;154;p3"/>
          <p:cNvGrpSpPr/>
          <p:nvPr/>
        </p:nvGrpSpPr>
        <p:grpSpPr>
          <a:xfrm>
            <a:off x="2098278" y="6990214"/>
            <a:ext cx="677751" cy="677751"/>
            <a:chOff x="0" y="0"/>
            <a:chExt cx="812800" cy="812800"/>
          </a:xfrm>
        </p:grpSpPr>
        <p:sp>
          <p:nvSpPr>
            <p:cNvPr id="155" name="Google Shape;155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3"/>
          <p:cNvSpPr txBox="1"/>
          <p:nvPr/>
        </p:nvSpPr>
        <p:spPr>
          <a:xfrm>
            <a:off x="3118929" y="6003397"/>
            <a:ext cx="4429276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Pilot Study and Results</a:t>
            </a:r>
            <a:endParaRPr/>
          </a:p>
        </p:txBody>
      </p:sp>
      <p:sp>
        <p:nvSpPr>
          <p:cNvPr id="158" name="Google Shape;158;p3"/>
          <p:cNvSpPr txBox="1"/>
          <p:nvPr/>
        </p:nvSpPr>
        <p:spPr>
          <a:xfrm>
            <a:off x="2189098" y="7166212"/>
            <a:ext cx="496110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sp>
        <p:nvSpPr>
          <p:cNvPr id="159" name="Google Shape;159;p3"/>
          <p:cNvSpPr txBox="1"/>
          <p:nvPr/>
        </p:nvSpPr>
        <p:spPr>
          <a:xfrm>
            <a:off x="3118929" y="7156687"/>
            <a:ext cx="4429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Analysis and Results  </a:t>
            </a:r>
            <a:endParaRPr/>
          </a:p>
        </p:txBody>
      </p:sp>
      <p:sp>
        <p:nvSpPr>
          <p:cNvPr id="160" name="Google Shape;160;p3"/>
          <p:cNvSpPr txBox="1"/>
          <p:nvPr/>
        </p:nvSpPr>
        <p:spPr>
          <a:xfrm>
            <a:off x="3118929" y="8253332"/>
            <a:ext cx="4429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 </a:t>
            </a:r>
            <a:endParaRPr/>
          </a:p>
        </p:txBody>
      </p:sp>
      <p:grpSp>
        <p:nvGrpSpPr>
          <p:cNvPr id="161" name="Google Shape;161;p3"/>
          <p:cNvGrpSpPr/>
          <p:nvPr/>
        </p:nvGrpSpPr>
        <p:grpSpPr>
          <a:xfrm>
            <a:off x="2098278" y="8134690"/>
            <a:ext cx="677751" cy="677751"/>
            <a:chOff x="0" y="0"/>
            <a:chExt cx="812800" cy="812800"/>
          </a:xfrm>
        </p:grpSpPr>
        <p:sp>
          <p:nvSpPr>
            <p:cNvPr id="162" name="Google Shape;162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3"/>
          <p:cNvSpPr txBox="1"/>
          <p:nvPr/>
        </p:nvSpPr>
        <p:spPr>
          <a:xfrm>
            <a:off x="2189098" y="8310687"/>
            <a:ext cx="496110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3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079" l="-12359" r="0" t="-22749"/>
            </a:stretch>
          </a:blipFill>
          <a:ln>
            <a:noFill/>
          </a:ln>
        </p:spPr>
      </p:sp>
      <p:grpSp>
        <p:nvGrpSpPr>
          <p:cNvPr id="172" name="Google Shape;172;p4"/>
          <p:cNvGrpSpPr/>
          <p:nvPr/>
        </p:nvGrpSpPr>
        <p:grpSpPr>
          <a:xfrm>
            <a:off x="607409" y="2033972"/>
            <a:ext cx="6473418" cy="6467357"/>
            <a:chOff x="0" y="0"/>
            <a:chExt cx="3255264" cy="3252216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4" r="-14" t="0"/>
              </a:stretch>
            </a:blipFill>
            <a:ln>
              <a:noFill/>
            </a:ln>
          </p:spPr>
        </p:sp>
        <p:sp>
          <p:nvSpPr>
            <p:cNvPr id="174" name="Google Shape;174;p4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5626" r="-205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4"/>
          <p:cNvSpPr txBox="1"/>
          <p:nvPr/>
        </p:nvSpPr>
        <p:spPr>
          <a:xfrm>
            <a:off x="7825201" y="593178"/>
            <a:ext cx="5907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7923726" y="1754801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4"/>
          <p:cNvSpPr txBox="1"/>
          <p:nvPr/>
        </p:nvSpPr>
        <p:spPr>
          <a:xfrm>
            <a:off x="7825200" y="2003050"/>
            <a:ext cx="9815700" cy="6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Coffee Facts</a:t>
            </a:r>
            <a:endParaRPr b="1" sz="25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298450" lvl="0" marL="45720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2000">
                <a:solidFill>
                  <a:schemeClr val="lt1"/>
                </a:solidFill>
              </a:rPr>
              <a:t>Coffee is the most common source of caffeine in the U.S.</a:t>
            </a:r>
            <a:endParaRPr sz="20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2000">
                <a:solidFill>
                  <a:schemeClr val="lt1"/>
                </a:solidFill>
              </a:rPr>
              <a:t>Over </a:t>
            </a:r>
            <a:r>
              <a:rPr lang="en-US" sz="2000" u="sng">
                <a:solidFill>
                  <a:schemeClr val="lt1"/>
                </a:solidFill>
              </a:rPr>
              <a:t>85% of Americans</a:t>
            </a:r>
            <a:r>
              <a:rPr lang="en-US" sz="2000">
                <a:solidFill>
                  <a:schemeClr val="lt1"/>
                </a:solidFill>
              </a:rPr>
              <a:t> report drinking at least one coffee or caffeinated beverage daily </a:t>
            </a:r>
            <a:r>
              <a:rPr i="1" lang="en-US" sz="2000">
                <a:solidFill>
                  <a:schemeClr val="lt1"/>
                </a:solidFill>
              </a:rPr>
              <a:t>(Mitchell et al., 2014).</a:t>
            </a:r>
            <a:endParaRPr i="1" sz="20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2000">
                <a:solidFill>
                  <a:schemeClr val="lt1"/>
                </a:solidFill>
              </a:rPr>
              <a:t>Prior observational research suggest that delaying your first cup may help avoid the mid-day energy “crash” </a:t>
            </a:r>
            <a:r>
              <a:rPr i="1" lang="en-US" sz="2000">
                <a:solidFill>
                  <a:schemeClr val="lt1"/>
                </a:solidFill>
              </a:rPr>
              <a:t>(Benington &amp; Heller, 1995; Rains, 2022).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Objective</a:t>
            </a:r>
            <a:endParaRPr sz="2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Our study tests whether drinking coffee two hours after waking leads to better sustained alertness than drinking it right away after waking up.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Background</a:t>
            </a:r>
            <a:endParaRPr b="1" sz="25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When individuals wake up in the morning from a night’s sleep, they have the lowest amount of a neurotransmitter called </a:t>
            </a:r>
            <a:r>
              <a:rPr b="1" lang="en-US" sz="2000">
                <a:solidFill>
                  <a:srgbClr val="FF9900"/>
                </a:solidFill>
              </a:rPr>
              <a:t>adenosine</a:t>
            </a:r>
            <a:endParaRPr b="1" sz="2000">
              <a:solidFill>
                <a:srgbClr val="FF99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Caffeine works by blocking adenosine receptors, reducing the feelings of fatigue and sleepiness that are associated with adenosine. This leads to enhanced alertness, reaction speed, and focus.</a:t>
            </a:r>
            <a:endParaRPr sz="2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Delaying caffeine for a couple hours after waking may help to reduce tiredness.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4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b7eedf828_0_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079" l="-12359" r="0" t="-22749"/>
            </a:stretch>
          </a:blipFill>
          <a:ln>
            <a:noFill/>
          </a:ln>
        </p:spPr>
      </p:sp>
      <p:sp>
        <p:nvSpPr>
          <p:cNvPr id="185" name="Google Shape;185;g34b7eedf828_0_11"/>
          <p:cNvSpPr txBox="1"/>
          <p:nvPr/>
        </p:nvSpPr>
        <p:spPr>
          <a:xfrm>
            <a:off x="5732374" y="517675"/>
            <a:ext cx="7239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FFFF"/>
                </a:solidFill>
              </a:rPr>
              <a:t>The Coffee Study</a:t>
            </a:r>
            <a:endParaRPr/>
          </a:p>
        </p:txBody>
      </p:sp>
      <p:sp>
        <p:nvSpPr>
          <p:cNvPr id="186" name="Google Shape;186;g34b7eedf828_0_11"/>
          <p:cNvSpPr/>
          <p:nvPr/>
        </p:nvSpPr>
        <p:spPr>
          <a:xfrm>
            <a:off x="8010326" y="1614226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g34b7eedf828_0_11"/>
          <p:cNvSpPr txBox="1"/>
          <p:nvPr/>
        </p:nvSpPr>
        <p:spPr>
          <a:xfrm>
            <a:off x="1281925" y="2195225"/>
            <a:ext cx="15720300" cy="7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Experimental </a:t>
            </a:r>
            <a:r>
              <a:rPr b="1" lang="en-US" sz="25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Conditions</a:t>
            </a:r>
            <a:r>
              <a:rPr b="1" lang="en-US" sz="25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:</a:t>
            </a:r>
            <a:endParaRPr b="1" sz="25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81000" lvl="0" marL="45720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lang="en-US" sz="2100">
                <a:solidFill>
                  <a:schemeClr val="lt1"/>
                </a:solidFill>
              </a:rPr>
              <a:t>Control: </a:t>
            </a:r>
            <a:r>
              <a:rPr lang="en-US" sz="2100">
                <a:solidFill>
                  <a:schemeClr val="lt1"/>
                </a:solidFill>
              </a:rPr>
              <a:t>Consume caffeine within 20 minutes of waking.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Hypothesis: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lang="en-US" sz="2100">
                <a:solidFill>
                  <a:schemeClr val="lt1"/>
                </a:solidFill>
              </a:rPr>
              <a:t>Null Hypothesis (H₀): </a:t>
            </a:r>
            <a:r>
              <a:rPr lang="en-US" sz="2100">
                <a:solidFill>
                  <a:schemeClr val="lt1"/>
                </a:solidFill>
              </a:rPr>
              <a:t>There is no significant difference in sustained energy levels (as measured by the Alert Index) between immediate and delayed caffeine intake groups.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lang="en-US" sz="2100">
                <a:solidFill>
                  <a:schemeClr val="lt1"/>
                </a:solidFill>
              </a:rPr>
              <a:t>Alternative Hypothesis (H₁)</a:t>
            </a:r>
            <a:r>
              <a:rPr lang="en-US" sz="2100">
                <a:solidFill>
                  <a:schemeClr val="lt1"/>
                </a:solidFill>
              </a:rPr>
              <a:t>: Delaying caffeine intake by two hours leads to significantly higher self-reported sustained energy levels.</a:t>
            </a:r>
            <a:endParaRPr b="1" sz="18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88" name="Google Shape;188;g34b7eedf828_0_11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g34b7eedf828_0_11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pic>
        <p:nvPicPr>
          <p:cNvPr id="190" name="Google Shape;190;g34b7eedf828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30875" y="3428988"/>
            <a:ext cx="5354649" cy="3571875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g34b7eedf828_0_11"/>
          <p:cNvSpPr txBox="1"/>
          <p:nvPr/>
        </p:nvSpPr>
        <p:spPr>
          <a:xfrm>
            <a:off x="10604750" y="2581075"/>
            <a:ext cx="768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</a:rPr>
              <a:t>2. Intervention</a:t>
            </a:r>
            <a:r>
              <a:rPr b="1" lang="en-US" sz="2100">
                <a:solidFill>
                  <a:schemeClr val="lt1"/>
                </a:solidFill>
              </a:rPr>
              <a:t>: </a:t>
            </a:r>
            <a:r>
              <a:rPr lang="en-US" sz="2100">
                <a:solidFill>
                  <a:schemeClr val="lt1"/>
                </a:solidFill>
              </a:rPr>
              <a:t>Delay caffeine intake by 2 hours after waking.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92" name="Google Shape;192;g34b7eedf828_0_11" title="tom coffe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5800" y="3357550"/>
            <a:ext cx="4743450" cy="3571875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g34b7eedf828_0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5063" y="34290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g34ba472cc33_0_2"/>
          <p:cNvGrpSpPr/>
          <p:nvPr/>
        </p:nvGrpSpPr>
        <p:grpSpPr>
          <a:xfrm>
            <a:off x="11510183" y="1476939"/>
            <a:ext cx="7499427" cy="5400462"/>
            <a:chOff x="0" y="-1016"/>
            <a:chExt cx="3136392" cy="2258568"/>
          </a:xfrm>
        </p:grpSpPr>
        <p:sp>
          <p:nvSpPr>
            <p:cNvPr id="199" name="Google Shape;199;g34ba472cc33_0_2"/>
            <p:cNvSpPr/>
            <p:nvPr/>
          </p:nvSpPr>
          <p:spPr>
            <a:xfrm>
              <a:off x="114300" y="125984"/>
              <a:ext cx="2882900" cy="1993900"/>
            </a:xfrm>
            <a:custGeom>
              <a:rect b="b" l="l" r="r" t="t"/>
              <a:pathLst>
                <a:path extrusionOk="0"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809" r="-1799" t="0"/>
              </a:stretch>
            </a:blipFill>
            <a:ln>
              <a:noFill/>
            </a:ln>
          </p:spPr>
        </p:sp>
        <p:sp>
          <p:nvSpPr>
            <p:cNvPr id="200" name="Google Shape;200;g34ba472cc33_0_2"/>
            <p:cNvSpPr/>
            <p:nvPr/>
          </p:nvSpPr>
          <p:spPr>
            <a:xfrm>
              <a:off x="0" y="-1016"/>
              <a:ext cx="3136392" cy="2258568"/>
            </a:xfrm>
            <a:custGeom>
              <a:rect b="b" l="l" r="r" t="t"/>
              <a:pathLst>
                <a:path extrusionOk="0"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9" r="0" t="0"/>
              </a:stretch>
            </a:blipFill>
            <a:ln>
              <a:noFill/>
            </a:ln>
          </p:spPr>
        </p:sp>
      </p:grpSp>
      <p:grpSp>
        <p:nvGrpSpPr>
          <p:cNvPr id="201" name="Google Shape;201;g34ba472cc33_0_2"/>
          <p:cNvGrpSpPr/>
          <p:nvPr/>
        </p:nvGrpSpPr>
        <p:grpSpPr>
          <a:xfrm rot="605060">
            <a:off x="15078439" y="6257072"/>
            <a:ext cx="2944774" cy="2120581"/>
            <a:chOff x="0" y="-1016"/>
            <a:chExt cx="3136392" cy="2258568"/>
          </a:xfrm>
        </p:grpSpPr>
        <p:sp>
          <p:nvSpPr>
            <p:cNvPr id="202" name="Google Shape;202;g34ba472cc33_0_2"/>
            <p:cNvSpPr/>
            <p:nvPr/>
          </p:nvSpPr>
          <p:spPr>
            <a:xfrm>
              <a:off x="114300" y="125984"/>
              <a:ext cx="2882900" cy="1993900"/>
            </a:xfrm>
            <a:custGeom>
              <a:rect b="b" l="l" r="r" t="t"/>
              <a:pathLst>
                <a:path extrusionOk="0"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739" r="0" t="0"/>
              </a:stretch>
            </a:blipFill>
            <a:ln>
              <a:noFill/>
            </a:ln>
          </p:spPr>
        </p:sp>
        <p:sp>
          <p:nvSpPr>
            <p:cNvPr id="203" name="Google Shape;203;g34ba472cc33_0_2"/>
            <p:cNvSpPr/>
            <p:nvPr/>
          </p:nvSpPr>
          <p:spPr>
            <a:xfrm>
              <a:off x="0" y="-1016"/>
              <a:ext cx="3136392" cy="2258568"/>
            </a:xfrm>
            <a:custGeom>
              <a:rect b="b" l="l" r="r" t="t"/>
              <a:pathLst>
                <a:path extrusionOk="0"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9" r="0" t="0"/>
              </a:stretch>
            </a:blipFill>
            <a:ln>
              <a:noFill/>
            </a:ln>
          </p:spPr>
        </p:sp>
      </p:grpSp>
      <p:grpSp>
        <p:nvGrpSpPr>
          <p:cNvPr id="204" name="Google Shape;204;g34ba472cc33_0_2"/>
          <p:cNvGrpSpPr/>
          <p:nvPr/>
        </p:nvGrpSpPr>
        <p:grpSpPr>
          <a:xfrm rot="-454724">
            <a:off x="10645190" y="1191160"/>
            <a:ext cx="2325037" cy="2322860"/>
            <a:chOff x="0" y="0"/>
            <a:chExt cx="3255264" cy="3252216"/>
          </a:xfrm>
        </p:grpSpPr>
        <p:sp>
          <p:nvSpPr>
            <p:cNvPr id="205" name="Google Shape;205;g34ba472cc33_0_2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9" r="-19" t="0"/>
              </a:stretch>
            </a:blipFill>
            <a:ln>
              <a:noFill/>
            </a:ln>
          </p:spPr>
        </p:sp>
        <p:sp>
          <p:nvSpPr>
            <p:cNvPr id="206" name="Google Shape;206;g34ba472cc33_0_2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4318" r="-3085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g34ba472cc33_0_2"/>
          <p:cNvSpPr txBox="1"/>
          <p:nvPr/>
        </p:nvSpPr>
        <p:spPr>
          <a:xfrm>
            <a:off x="1558409" y="967503"/>
            <a:ext cx="919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en-US" sz="3999">
                <a:solidFill>
                  <a:srgbClr val="FFFFFF"/>
                </a:solidFill>
              </a:rPr>
              <a:t> </a:t>
            </a:r>
            <a:r>
              <a:rPr lang="en-US" sz="3999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Design</a:t>
            </a:r>
            <a:endParaRPr/>
          </a:p>
        </p:txBody>
      </p:sp>
      <p:sp>
        <p:nvSpPr>
          <p:cNvPr id="208" name="Google Shape;208;g34ba472cc33_0_2"/>
          <p:cNvSpPr/>
          <p:nvPr/>
        </p:nvSpPr>
        <p:spPr>
          <a:xfrm>
            <a:off x="1630634" y="1754841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g34ba472cc33_0_2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g34ba472cc33_0_2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11" name="Google Shape;211;g34ba472cc33_0_2"/>
          <p:cNvSpPr txBox="1"/>
          <p:nvPr/>
        </p:nvSpPr>
        <p:spPr>
          <a:xfrm>
            <a:off x="899225" y="2090800"/>
            <a:ext cx="10233300" cy="4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Data Collection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The self-reported survey creates an “alert index”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This index score helps to quantify a participant’s energy levels and compare the control and treatment groups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Key Metrics (1-5 scale):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Alertness: “How do you feel right now?”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Cognitive Focus: “Are you able to focus on a task?”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Physical Energy: “Physically, how do you feel?”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We </a:t>
            </a:r>
            <a:r>
              <a:rPr lang="en-US" sz="2000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are considering</a:t>
            </a:r>
            <a:r>
              <a:rPr lang="en-US" sz="2000">
                <a:solidFill>
                  <a:schemeClr val="lt1"/>
                </a:solidFill>
              </a:rPr>
              <a:t> changing this to a 7 point likert scale, or a 0-100% question to force more differentiation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Monitoring and Compliance: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Because this will be self-reported data, we would ensure accuracy and minimize bias using methods such as: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Use clear and standardized survey questions to ensure consistency in responses.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Send reminders to participants to complete the survey at the correct time (6 hours after coffee intake)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Verify responses with time-stamped data 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g34ba472cc33_0_19"/>
          <p:cNvGrpSpPr/>
          <p:nvPr/>
        </p:nvGrpSpPr>
        <p:grpSpPr>
          <a:xfrm>
            <a:off x="11510183" y="1476939"/>
            <a:ext cx="7499427" cy="5400462"/>
            <a:chOff x="0" y="-1016"/>
            <a:chExt cx="3136392" cy="2258568"/>
          </a:xfrm>
        </p:grpSpPr>
        <p:sp>
          <p:nvSpPr>
            <p:cNvPr id="217" name="Google Shape;217;g34ba472cc33_0_19"/>
            <p:cNvSpPr/>
            <p:nvPr/>
          </p:nvSpPr>
          <p:spPr>
            <a:xfrm>
              <a:off x="114300" y="125984"/>
              <a:ext cx="2882900" cy="1993900"/>
            </a:xfrm>
            <a:custGeom>
              <a:rect b="b" l="l" r="r" t="t"/>
              <a:pathLst>
                <a:path extrusionOk="0"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809" r="-1799" t="0"/>
              </a:stretch>
            </a:blipFill>
            <a:ln>
              <a:noFill/>
            </a:ln>
          </p:spPr>
        </p:sp>
        <p:sp>
          <p:nvSpPr>
            <p:cNvPr id="218" name="Google Shape;218;g34ba472cc33_0_19"/>
            <p:cNvSpPr/>
            <p:nvPr/>
          </p:nvSpPr>
          <p:spPr>
            <a:xfrm>
              <a:off x="0" y="-1016"/>
              <a:ext cx="3136392" cy="2258568"/>
            </a:xfrm>
            <a:custGeom>
              <a:rect b="b" l="l" r="r" t="t"/>
              <a:pathLst>
                <a:path extrusionOk="0"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9" r="0" t="0"/>
              </a:stretch>
            </a:blipFill>
            <a:ln>
              <a:noFill/>
            </a:ln>
          </p:spPr>
        </p:sp>
      </p:grpSp>
      <p:grpSp>
        <p:nvGrpSpPr>
          <p:cNvPr id="219" name="Google Shape;219;g34ba472cc33_0_19"/>
          <p:cNvGrpSpPr/>
          <p:nvPr/>
        </p:nvGrpSpPr>
        <p:grpSpPr>
          <a:xfrm rot="605060">
            <a:off x="15078439" y="6257072"/>
            <a:ext cx="2944774" cy="2120581"/>
            <a:chOff x="0" y="-1016"/>
            <a:chExt cx="3136392" cy="2258568"/>
          </a:xfrm>
        </p:grpSpPr>
        <p:sp>
          <p:nvSpPr>
            <p:cNvPr id="220" name="Google Shape;220;g34ba472cc33_0_19"/>
            <p:cNvSpPr/>
            <p:nvPr/>
          </p:nvSpPr>
          <p:spPr>
            <a:xfrm>
              <a:off x="114300" y="125984"/>
              <a:ext cx="2882900" cy="1993900"/>
            </a:xfrm>
            <a:custGeom>
              <a:rect b="b" l="l" r="r" t="t"/>
              <a:pathLst>
                <a:path extrusionOk="0"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3739" r="0" t="0"/>
              </a:stretch>
            </a:blipFill>
            <a:ln>
              <a:noFill/>
            </a:ln>
          </p:spPr>
        </p:sp>
        <p:sp>
          <p:nvSpPr>
            <p:cNvPr id="221" name="Google Shape;221;g34ba472cc33_0_19"/>
            <p:cNvSpPr/>
            <p:nvPr/>
          </p:nvSpPr>
          <p:spPr>
            <a:xfrm>
              <a:off x="0" y="-1016"/>
              <a:ext cx="3136392" cy="2258568"/>
            </a:xfrm>
            <a:custGeom>
              <a:rect b="b" l="l" r="r" t="t"/>
              <a:pathLst>
                <a:path extrusionOk="0"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9" r="0" t="0"/>
              </a:stretch>
            </a:blipFill>
            <a:ln>
              <a:noFill/>
            </a:ln>
          </p:spPr>
        </p:sp>
      </p:grpSp>
      <p:grpSp>
        <p:nvGrpSpPr>
          <p:cNvPr id="222" name="Google Shape;222;g34ba472cc33_0_19"/>
          <p:cNvGrpSpPr/>
          <p:nvPr/>
        </p:nvGrpSpPr>
        <p:grpSpPr>
          <a:xfrm rot="-454724">
            <a:off x="10645190" y="1191160"/>
            <a:ext cx="2325037" cy="2322860"/>
            <a:chOff x="0" y="0"/>
            <a:chExt cx="3255264" cy="3252216"/>
          </a:xfrm>
        </p:grpSpPr>
        <p:sp>
          <p:nvSpPr>
            <p:cNvPr id="223" name="Google Shape;223;g34ba472cc33_0_19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9" r="-19" t="0"/>
              </a:stretch>
            </a:blipFill>
            <a:ln>
              <a:noFill/>
            </a:ln>
          </p:spPr>
        </p:sp>
        <p:sp>
          <p:nvSpPr>
            <p:cNvPr id="224" name="Google Shape;224;g34ba472cc33_0_19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4318" r="-3085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g34ba472cc33_0_19"/>
          <p:cNvSpPr txBox="1"/>
          <p:nvPr/>
        </p:nvSpPr>
        <p:spPr>
          <a:xfrm>
            <a:off x="1647909" y="1047978"/>
            <a:ext cx="919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FFFFF"/>
                </a:solidFill>
              </a:rPr>
              <a:t>Measurement</a:t>
            </a: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999">
                <a:solidFill>
                  <a:srgbClr val="FFFFFF"/>
                </a:solidFill>
              </a:rPr>
              <a:t>Design</a:t>
            </a:r>
            <a:endParaRPr/>
          </a:p>
        </p:txBody>
      </p:sp>
      <p:sp>
        <p:nvSpPr>
          <p:cNvPr id="226" name="Google Shape;226;g34ba472cc33_0_19"/>
          <p:cNvSpPr/>
          <p:nvPr/>
        </p:nvSpPr>
        <p:spPr>
          <a:xfrm>
            <a:off x="1734384" y="1772141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g34ba472cc33_0_19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g34ba472cc33_0_19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29" name="Google Shape;229;g34ba472cc33_0_19"/>
          <p:cNvSpPr txBox="1"/>
          <p:nvPr/>
        </p:nvSpPr>
        <p:spPr>
          <a:xfrm>
            <a:off x="1039100" y="2625650"/>
            <a:ext cx="9680100" cy="4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Define Alert Index Score questions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-US" sz="2400">
                <a:solidFill>
                  <a:schemeClr val="lt1"/>
                </a:solidFill>
              </a:rPr>
              <a:t>We ask how they’re feeling </a:t>
            </a:r>
            <a:r>
              <a:rPr b="1" lang="en-US" sz="2400">
                <a:solidFill>
                  <a:schemeClr val="lt1"/>
                </a:solidFill>
              </a:rPr>
              <a:t>currently</a:t>
            </a:r>
            <a:r>
              <a:rPr lang="en-US" sz="2400">
                <a:solidFill>
                  <a:schemeClr val="lt1"/>
                </a:solidFill>
              </a:rPr>
              <a:t>; is that the outcome or do we want to consider asking them how they’ve felt throughout the day or week to make it more holistic?  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-US" sz="2400">
                <a:solidFill>
                  <a:schemeClr val="lt1"/>
                </a:solidFill>
              </a:rPr>
              <a:t>We should consider collecting what time the respond to the alertness form?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-US" sz="2400">
                <a:solidFill>
                  <a:schemeClr val="lt1"/>
                </a:solidFill>
              </a:rPr>
              <a:t>Should we consider asking them an alertness index prior to treatment as well?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Define Alert Index Score calculation/weights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-US" sz="2400">
                <a:solidFill>
                  <a:schemeClr val="lt1"/>
                </a:solidFill>
              </a:rPr>
              <a:t>Are we weighting all questions equally?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g34bc1e3dbaa_0_0"/>
          <p:cNvGrpSpPr/>
          <p:nvPr/>
        </p:nvGrpSpPr>
        <p:grpSpPr>
          <a:xfrm>
            <a:off x="11510183" y="1476939"/>
            <a:ext cx="7499427" cy="5400462"/>
            <a:chOff x="0" y="-1016"/>
            <a:chExt cx="3136392" cy="2258568"/>
          </a:xfrm>
        </p:grpSpPr>
        <p:sp>
          <p:nvSpPr>
            <p:cNvPr id="235" name="Google Shape;235;g34bc1e3dbaa_0_0"/>
            <p:cNvSpPr/>
            <p:nvPr/>
          </p:nvSpPr>
          <p:spPr>
            <a:xfrm>
              <a:off x="114300" y="125984"/>
              <a:ext cx="2882900" cy="1993900"/>
            </a:xfrm>
            <a:custGeom>
              <a:rect b="b" l="l" r="r" t="t"/>
              <a:pathLst>
                <a:path extrusionOk="0"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809" r="-1799" t="0"/>
              </a:stretch>
            </a:blipFill>
            <a:ln>
              <a:noFill/>
            </a:ln>
          </p:spPr>
        </p:sp>
        <p:sp>
          <p:nvSpPr>
            <p:cNvPr id="236" name="Google Shape;236;g34bc1e3dbaa_0_0"/>
            <p:cNvSpPr/>
            <p:nvPr/>
          </p:nvSpPr>
          <p:spPr>
            <a:xfrm>
              <a:off x="0" y="-1016"/>
              <a:ext cx="3136392" cy="2258568"/>
            </a:xfrm>
            <a:custGeom>
              <a:rect b="b" l="l" r="r" t="t"/>
              <a:pathLst>
                <a:path extrusionOk="0"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9" r="0" t="0"/>
              </a:stretch>
            </a:blipFill>
            <a:ln>
              <a:noFill/>
            </a:ln>
          </p:spPr>
        </p:sp>
      </p:grpSp>
      <p:grpSp>
        <p:nvGrpSpPr>
          <p:cNvPr id="237" name="Google Shape;237;g34bc1e3dbaa_0_0"/>
          <p:cNvGrpSpPr/>
          <p:nvPr/>
        </p:nvGrpSpPr>
        <p:grpSpPr>
          <a:xfrm rot="605060">
            <a:off x="15078439" y="6257072"/>
            <a:ext cx="2944774" cy="2120581"/>
            <a:chOff x="0" y="-1016"/>
            <a:chExt cx="3136392" cy="2258568"/>
          </a:xfrm>
        </p:grpSpPr>
        <p:sp>
          <p:nvSpPr>
            <p:cNvPr id="238" name="Google Shape;238;g34bc1e3dbaa_0_0"/>
            <p:cNvSpPr/>
            <p:nvPr/>
          </p:nvSpPr>
          <p:spPr>
            <a:xfrm>
              <a:off x="114300" y="125984"/>
              <a:ext cx="2882900" cy="1993900"/>
            </a:xfrm>
            <a:custGeom>
              <a:rect b="b" l="l" r="r" t="t"/>
              <a:pathLst>
                <a:path extrusionOk="0"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3739" r="0" t="0"/>
              </a:stretch>
            </a:blipFill>
            <a:ln>
              <a:noFill/>
            </a:ln>
          </p:spPr>
        </p:sp>
        <p:sp>
          <p:nvSpPr>
            <p:cNvPr id="239" name="Google Shape;239;g34bc1e3dbaa_0_0"/>
            <p:cNvSpPr/>
            <p:nvPr/>
          </p:nvSpPr>
          <p:spPr>
            <a:xfrm>
              <a:off x="0" y="-1016"/>
              <a:ext cx="3136392" cy="2258568"/>
            </a:xfrm>
            <a:custGeom>
              <a:rect b="b" l="l" r="r" t="t"/>
              <a:pathLst>
                <a:path extrusionOk="0"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9" r="0" t="0"/>
              </a:stretch>
            </a:blipFill>
            <a:ln>
              <a:noFill/>
            </a:ln>
          </p:spPr>
        </p:sp>
      </p:grpSp>
      <p:grpSp>
        <p:nvGrpSpPr>
          <p:cNvPr id="240" name="Google Shape;240;g34bc1e3dbaa_0_0"/>
          <p:cNvGrpSpPr/>
          <p:nvPr/>
        </p:nvGrpSpPr>
        <p:grpSpPr>
          <a:xfrm rot="-454724">
            <a:off x="10645190" y="1191160"/>
            <a:ext cx="2325037" cy="2322860"/>
            <a:chOff x="0" y="0"/>
            <a:chExt cx="3255264" cy="3252216"/>
          </a:xfrm>
        </p:grpSpPr>
        <p:sp>
          <p:nvSpPr>
            <p:cNvPr id="241" name="Google Shape;241;g34bc1e3dbaa_0_0"/>
            <p:cNvSpPr/>
            <p:nvPr/>
          </p:nvSpPr>
          <p:spPr>
            <a:xfrm>
              <a:off x="0" y="0"/>
              <a:ext cx="3255264" cy="3252216"/>
            </a:xfrm>
            <a:custGeom>
              <a:rect b="b" l="l" r="r" t="t"/>
              <a:pathLst>
                <a:path extrusionOk="0"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9" r="-19" t="0"/>
              </a:stretch>
            </a:blipFill>
            <a:ln>
              <a:noFill/>
            </a:ln>
          </p:spPr>
        </p:sp>
        <p:sp>
          <p:nvSpPr>
            <p:cNvPr id="242" name="Google Shape;242;g34bc1e3dbaa_0_0"/>
            <p:cNvSpPr/>
            <p:nvPr/>
          </p:nvSpPr>
          <p:spPr>
            <a:xfrm>
              <a:off x="178784" y="170440"/>
              <a:ext cx="2903731" cy="2875349"/>
            </a:xfrm>
            <a:custGeom>
              <a:rect b="b" l="l" r="r" t="t"/>
              <a:pathLst>
                <a:path extrusionOk="0"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4318" r="-3085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g34bc1e3dbaa_0_0"/>
          <p:cNvSpPr txBox="1"/>
          <p:nvPr/>
        </p:nvSpPr>
        <p:spPr>
          <a:xfrm>
            <a:off x="1647909" y="1047978"/>
            <a:ext cx="919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FFFFF"/>
                </a:solidFill>
              </a:rPr>
              <a:t>Measurement</a:t>
            </a: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999">
                <a:solidFill>
                  <a:srgbClr val="FFFFFF"/>
                </a:solidFill>
              </a:rPr>
              <a:t>Design - Farhan edited</a:t>
            </a:r>
            <a:endParaRPr/>
          </a:p>
        </p:txBody>
      </p:sp>
      <p:sp>
        <p:nvSpPr>
          <p:cNvPr id="244" name="Google Shape;244;g34bc1e3dbaa_0_0"/>
          <p:cNvSpPr/>
          <p:nvPr/>
        </p:nvSpPr>
        <p:spPr>
          <a:xfrm>
            <a:off x="1734384" y="1772141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g34bc1e3dbaa_0_0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g34bc1e3dbaa_0_0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47" name="Google Shape;247;g34bc1e3dbaa_0_0"/>
          <p:cNvSpPr txBox="1"/>
          <p:nvPr/>
        </p:nvSpPr>
        <p:spPr>
          <a:xfrm>
            <a:off x="1039100" y="2625650"/>
            <a:ext cx="96801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Alert Index Survey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-US" sz="2400">
                <a:solidFill>
                  <a:schemeClr val="lt1"/>
                </a:solidFill>
              </a:rPr>
              <a:t>Participants took the survey 6 hours after waking up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-US" sz="2400">
                <a:solidFill>
                  <a:schemeClr val="lt1"/>
                </a:solidFill>
              </a:rPr>
              <a:t>Participants were </a:t>
            </a:r>
            <a:r>
              <a:rPr lang="en-US" sz="2400">
                <a:solidFill>
                  <a:schemeClr val="lt1"/>
                </a:solidFill>
              </a:rPr>
              <a:t>evaluated</a:t>
            </a:r>
            <a:r>
              <a:rPr lang="en-US" sz="2400">
                <a:solidFill>
                  <a:schemeClr val="lt1"/>
                </a:solidFill>
              </a:rPr>
              <a:t> on three criteria to assess their energy levels and alertness:</a:t>
            </a:r>
            <a:endParaRPr sz="2400">
              <a:solidFill>
                <a:schemeClr val="lt1"/>
              </a:solidFill>
            </a:endParaRPr>
          </a:p>
          <a:p>
            <a: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-US" sz="2400">
                <a:solidFill>
                  <a:schemeClr val="lt1"/>
                </a:solidFill>
              </a:rPr>
              <a:t>Awakeness</a:t>
            </a:r>
            <a:endParaRPr sz="2400">
              <a:solidFill>
                <a:schemeClr val="lt1"/>
              </a:solidFill>
            </a:endParaRPr>
          </a:p>
          <a:p>
            <a: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-US" sz="2400">
                <a:solidFill>
                  <a:schemeClr val="lt1"/>
                </a:solidFill>
              </a:rPr>
              <a:t>Difficulty of completing tasks</a:t>
            </a:r>
            <a:endParaRPr sz="2400">
              <a:solidFill>
                <a:schemeClr val="lt1"/>
              </a:solidFill>
            </a:endParaRPr>
          </a:p>
          <a:p>
            <a: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-US" sz="2400">
                <a:solidFill>
                  <a:schemeClr val="lt1"/>
                </a:solidFill>
              </a:rPr>
              <a:t>Physical fatigue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-US" sz="2400">
                <a:solidFill>
                  <a:schemeClr val="lt1"/>
                </a:solidFill>
              </a:rPr>
              <a:t>Each of these criteria were evaluated by participants on a </a:t>
            </a:r>
            <a:r>
              <a:rPr lang="en-US" sz="2400">
                <a:solidFill>
                  <a:schemeClr val="lt1"/>
                </a:solidFill>
              </a:rPr>
              <a:t>scale</a:t>
            </a:r>
            <a:r>
              <a:rPr lang="en-US" sz="2400">
                <a:solidFill>
                  <a:schemeClr val="lt1"/>
                </a:solidFill>
              </a:rPr>
              <a:t> of 1-5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-US" sz="2400">
                <a:solidFill>
                  <a:schemeClr val="lt1"/>
                </a:solidFill>
              </a:rPr>
              <a:t>Adding these scores together is the Alert Index Score which was used to compared the control and treatments groups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-US" sz="2400">
                <a:solidFill>
                  <a:schemeClr val="lt1"/>
                </a:solidFill>
              </a:rPr>
              <a:t>Participants had to record the time they woke up, drank coffee, and completed the survey to ensure transparency</a:t>
            </a:r>
            <a:r>
              <a:rPr lang="en-US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>
            <a:off x="-58633" y="1870673"/>
            <a:ext cx="4630639" cy="6545673"/>
            <a:chOff x="0" y="0"/>
            <a:chExt cx="3267456" cy="4618736"/>
          </a:xfrm>
        </p:grpSpPr>
        <p:sp>
          <p:nvSpPr>
            <p:cNvPr id="253" name="Google Shape;253;p6"/>
            <p:cNvSpPr/>
            <p:nvPr/>
          </p:nvSpPr>
          <p:spPr>
            <a:xfrm>
              <a:off x="0" y="0"/>
              <a:ext cx="3267456" cy="4618736"/>
            </a:xfrm>
            <a:custGeom>
              <a:rect b="b" l="l" r="r" t="t"/>
              <a:pathLst>
                <a:path extrusionOk="0"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3" r="-2" t="0"/>
              </a:stretch>
            </a:blipFill>
            <a:ln>
              <a:noFill/>
            </a:ln>
          </p:spPr>
        </p:sp>
        <p:sp>
          <p:nvSpPr>
            <p:cNvPr id="254" name="Google Shape;254;p6"/>
            <p:cNvSpPr/>
            <p:nvPr/>
          </p:nvSpPr>
          <p:spPr>
            <a:xfrm>
              <a:off x="144163" y="140959"/>
              <a:ext cx="2993427" cy="4317015"/>
            </a:xfrm>
            <a:custGeom>
              <a:rect b="b" l="l" r="r" t="t"/>
              <a:pathLst>
                <a:path extrusionOk="0"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035" l="0" r="0" t="-2036"/>
              </a:stretch>
            </a:blipFill>
            <a:ln>
              <a:noFill/>
            </a:ln>
          </p:spPr>
        </p:sp>
      </p:grpSp>
      <p:sp>
        <p:nvSpPr>
          <p:cNvPr id="255" name="Google Shape;255;p6"/>
          <p:cNvSpPr/>
          <p:nvPr/>
        </p:nvSpPr>
        <p:spPr>
          <a:xfrm>
            <a:off x="6000862" y="1481005"/>
            <a:ext cx="2681025" cy="164213"/>
          </a:xfrm>
          <a:custGeom>
            <a:rect b="b" l="l" r="r" t="t"/>
            <a:pathLst>
              <a:path extrusionOk="0"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6"/>
          <p:cNvSpPr txBox="1"/>
          <p:nvPr/>
        </p:nvSpPr>
        <p:spPr>
          <a:xfrm>
            <a:off x="5746745" y="1919788"/>
            <a:ext cx="117234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The pilot helped improve the survey to get more accurate results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It helped us rethink the study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romanLcPeriod"/>
            </a:pPr>
            <a:r>
              <a:rPr lang="en-US" sz="2000">
                <a:solidFill>
                  <a:schemeClr val="lt1"/>
                </a:solidFill>
              </a:rPr>
              <a:t>3 respondents selected 4 and 5 - is that enough differentiation, or do we need to think about re-wording measures to say a 9 point scale?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romanLcPeriod"/>
            </a:pPr>
            <a:r>
              <a:rPr lang="en-US" sz="2000">
                <a:solidFill>
                  <a:schemeClr val="lt1"/>
                </a:solidFill>
              </a:rPr>
              <a:t>2 hours represents a change for all of these people - will they be ok delaying caffeine intake if they’re used to drinking it an hour later? 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romanLcPeriod"/>
            </a:pPr>
            <a:r>
              <a:rPr lang="en-US" sz="2000">
                <a:solidFill>
                  <a:schemeClr val="lt1"/>
                </a:solidFill>
              </a:rPr>
              <a:t>Will respondents go back the second day to </a:t>
            </a:r>
            <a:r>
              <a:rPr lang="en-US" sz="2000">
                <a:solidFill>
                  <a:schemeClr val="lt1"/>
                </a:solidFill>
              </a:rPr>
              <a:t>complete</a:t>
            </a:r>
            <a:r>
              <a:rPr lang="en-US" sz="2000">
                <a:solidFill>
                  <a:schemeClr val="lt1"/>
                </a:solidFill>
              </a:rPr>
              <a:t> the survey?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5413959" y="2825577"/>
            <a:ext cx="49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607403" y="399482"/>
            <a:ext cx="291824" cy="332305"/>
          </a:xfrm>
          <a:custGeom>
            <a:rect b="b" l="l" r="r" t="t"/>
            <a:pathLst>
              <a:path extrusionOk="0"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6"/>
          <p:cNvSpPr txBox="1"/>
          <p:nvPr/>
        </p:nvSpPr>
        <p:spPr>
          <a:xfrm>
            <a:off x="1039108" y="517674"/>
            <a:ext cx="187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/1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60" name="Google Shape;260;p6"/>
          <p:cNvSpPr txBox="1"/>
          <p:nvPr/>
        </p:nvSpPr>
        <p:spPr>
          <a:xfrm>
            <a:off x="6091659" y="731778"/>
            <a:ext cx="919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FFFFF"/>
                </a:solidFill>
              </a:rPr>
              <a:t>Pilot Study &amp; Results</a:t>
            </a: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61" name="Google Shape;261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8675" y="5065795"/>
            <a:ext cx="4081100" cy="204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81239" y="5033852"/>
            <a:ext cx="4102710" cy="219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1991" y="7374775"/>
            <a:ext cx="4929708" cy="27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74039" y="7308426"/>
            <a:ext cx="4102712" cy="278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95430" y="4980450"/>
            <a:ext cx="3641464" cy="230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88802" y="7422250"/>
            <a:ext cx="4081098" cy="26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Anni Yao</dc:creator>
</cp:coreProperties>
</file>